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1E48F-3B20-4A29-BAD0-BBDF0320B743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92FFF-BE5D-48C0-8E6B-A318849D56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98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D038A-C448-4460-BAB1-21388AC5E61A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B4904-30AC-40AA-AD4F-C42605252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70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23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8293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26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788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495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143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795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376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572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96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85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288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95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367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61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24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41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59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66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B4904-30AC-40AA-AD4F-C426052528B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2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AF5DAF-D364-4583-A251-5A9F77D345CC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23ED85-5F07-4AC6-B1FA-E1BA37F9783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524000"/>
            <a:ext cx="7851775" cy="1828800"/>
          </a:xfrm>
        </p:spPr>
        <p:txBody>
          <a:bodyPr/>
          <a:lstStyle/>
          <a:p>
            <a:pPr algn="ctr"/>
            <a:r>
              <a:rPr lang="en-US" dirty="0" smtClean="0"/>
              <a:t>How To Cite </a:t>
            </a:r>
            <a:br>
              <a:rPr lang="en-US" dirty="0" smtClean="0"/>
            </a:br>
            <a:r>
              <a:rPr lang="en-US" dirty="0" smtClean="0"/>
              <a:t>Textual Evidence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1920240" lvl="5" indent="-457200">
              <a:buNone/>
            </a:pP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THIS: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narrator asks if anyone could imagine her "looking a strange white man in the eye" (232). 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</a:t>
            </a:r>
            <a:r>
              <a:rPr lang="en-US" sz="8000" b="1" u="sng" dirty="0" smtClean="0"/>
              <a:t>NOT:</a:t>
            </a:r>
          </a:p>
          <a:p>
            <a:pPr marL="1920240" lvl="5" indent="-457200">
              <a:buNone/>
            </a:pPr>
            <a:endParaRPr lang="en-US" sz="8000" b="1" u="sng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narrator says, "Who can even imagine me looking a strange white man in the eye?" (232).</a:t>
            </a:r>
            <a:endParaRPr lang="en-US" sz="8000" b="1" u="sng" dirty="0" smtClean="0"/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5. Sometimes, you need to leave a part out of the quotation.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</a:t>
            </a:r>
            <a:r>
              <a:rPr lang="en-US" sz="8000" b="1" dirty="0" smtClean="0"/>
              <a:t>If the quote does not end when you want it to, use ellipses to show that this is not where the author ended.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822960" lvl="1" indent="-457200">
              <a:buNone/>
            </a:pPr>
            <a:r>
              <a:rPr lang="en-US" sz="7800" b="1" dirty="0" smtClean="0"/>
              <a:t>			. . . </a:t>
            </a: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457200" indent="-457200"/>
            <a:endParaRPr lang="en-US" sz="8000" b="1" dirty="0" smtClean="0"/>
          </a:p>
          <a:p>
            <a:pPr marL="1920240" lvl="5" indent="-457200"/>
            <a:r>
              <a:rPr lang="en-US" sz="8000" b="1" u="sng" dirty="0" smtClean="0"/>
              <a:t>ORIGINAL: </a:t>
            </a:r>
          </a:p>
          <a:p>
            <a:pPr marL="1920240" lvl="5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shadow of a cloud moved across the field of grain and she saw the river through the trees.</a:t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SMOOTHLY INTEGRATED QUOTATION: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Hemingway uses the image of a momentary darkness to suggest the woman's growing disillusionment. After her quarrel with the man, "[t]he shadow of a cloud moved across the field of grain . . ." (21). A similar shadow gradually develops over their relationship.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6. To increase sentence fluency, you may need to change or add words in a quotation.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</a:t>
            </a:r>
            <a:r>
              <a:rPr lang="en-US" sz="8000" b="1" dirty="0" smtClean="0"/>
              <a:t>This is when you use brackets.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822960" lvl="1" indent="-457200">
              <a:buNone/>
            </a:pPr>
            <a:r>
              <a:rPr lang="en-US" sz="7800" b="1" dirty="0" smtClean="0"/>
              <a:t>			[word]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457200" indent="-457200"/>
            <a:endParaRPr lang="en-US" sz="8000" b="1" dirty="0" smtClean="0"/>
          </a:p>
          <a:p>
            <a:pPr marL="1920240" lvl="5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</a:t>
            </a:r>
            <a:r>
              <a:rPr lang="en-US" sz="8000" dirty="0" smtClean="0"/>
              <a:t> </a:t>
            </a:r>
            <a:r>
              <a:rPr lang="en-US" sz="8000" b="1" u="sng" dirty="0" smtClean="0"/>
              <a:t>ORIGINAL: </a:t>
            </a:r>
          </a:p>
          <a:p>
            <a:pPr marL="1920240" lvl="5" indent="-457200">
              <a:buNone/>
            </a:pPr>
            <a:endParaRPr lang="en-US" sz="8000" b="1" u="sng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"You don't have to call me by it if you don't want to," said </a:t>
            </a:r>
            <a:r>
              <a:rPr lang="en-US" sz="8000" b="1" dirty="0" err="1" smtClean="0"/>
              <a:t>Wangero</a:t>
            </a:r>
            <a:r>
              <a:rPr lang="en-US" sz="8000" b="1" dirty="0" smtClean="0"/>
              <a:t>.</a:t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SOMEWHAT SMOOTHLY INTEGRATED QUOTATION: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new and supposedly improved Dee tells her mother that she doesn't "'have to call [Dee] by [her new name] if [she doesn't] want to'" (234). </a:t>
            </a:r>
          </a:p>
          <a:p>
            <a:pPr marL="1920240" lvl="5" indent="-457200">
              <a:buNone/>
            </a:pP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7. Avoid OVER quoting.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</a:t>
            </a:r>
            <a:r>
              <a:rPr lang="en-US" sz="8000" b="1" dirty="0" smtClean="0"/>
              <a:t>Only quote when absolutely needed.</a:t>
            </a:r>
          </a:p>
          <a:p>
            <a:pPr marL="457200" indent="-457200">
              <a:buNone/>
            </a:pPr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	The vast majority of your paper should be YOUR paper, 	not what someone else has said. </a:t>
            </a:r>
          </a:p>
          <a:p>
            <a:pPr marL="457200" indent="-457200">
              <a:buNone/>
            </a:pPr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	Please see me if you think you have been quoting too 	much.</a:t>
            </a:r>
          </a:p>
          <a:p>
            <a:pPr marL="457200" indent="-457200">
              <a:buNone/>
            </a:pPr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	In general, keep it below 15% on Turnitin.com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822960" lvl="1" indent="-457200">
              <a:buNone/>
            </a:pP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lang="en-US" dirty="0" smtClean="0"/>
              <a:t>Quotes, continued…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	</a:t>
            </a:r>
            <a:r>
              <a:rPr lang="en-US" sz="8000" b="1" dirty="0" smtClean="0"/>
              <a:t>Quotes should be used when the author has said something SO remarkable that it simply cannot be altered.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	When the words the author uses are not as 		important as the ideas, you should </a:t>
            </a:r>
            <a:r>
              <a:rPr lang="en-US" sz="8000" b="1" u="sng" dirty="0" smtClean="0"/>
              <a:t>paraphrase</a:t>
            </a:r>
            <a:r>
              <a:rPr lang="en-US" sz="8000" b="1" dirty="0" smtClean="0"/>
              <a:t>.</a:t>
            </a:r>
          </a:p>
          <a:p>
            <a:pPr marL="457200" indent="-457200">
              <a:buNone/>
            </a:pPr>
            <a:endParaRPr lang="en-US" sz="8000" b="1" dirty="0" smtClean="0"/>
          </a:p>
          <a:p>
            <a:pPr marL="457200" indent="-457200">
              <a:buNone/>
            </a:pPr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	For paraphrasing methods/tips, see the Purdue OWL 	handout provided in class.  </a:t>
            </a:r>
            <a:endParaRPr lang="en-US" sz="8000" dirty="0" smtClean="0"/>
          </a:p>
          <a:p>
            <a:pPr marL="457200" indent="-457200"/>
            <a:r>
              <a:rPr lang="en-US" dirty="0" smtClean="0"/>
              <a:t>		</a:t>
            </a:r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sz="8000" dirty="0" smtClean="0"/>
              <a:t>Boyd, L. "Using Quotations in Your Essay." 9 December 1999. </a:t>
            </a:r>
            <a:r>
              <a:rPr lang="en-US" sz="8000" u="sng" dirty="0" smtClean="0"/>
              <a:t>The Literary Link.</a:t>
            </a:r>
            <a:r>
              <a:rPr lang="en-US" sz="8000" dirty="0" smtClean="0"/>
              <a:t> 7 July 2010 &lt;http://www.sjsu.edu/faculty/patten/usingquotes.html&gt;.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371600" lvl="3" indent="-457200">
              <a:buNone/>
            </a:pPr>
            <a:r>
              <a:rPr lang="en-US" sz="7400" b="1" dirty="0" smtClean="0"/>
              <a:t>		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>
            <a:normAutofit/>
          </a:bodyPr>
          <a:lstStyle/>
          <a:p>
            <a:r>
              <a:rPr lang="en-US" dirty="0" smtClean="0"/>
              <a:t>Epics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838200" y="2057400"/>
            <a:ext cx="69342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sz="8000" b="1" u="sng" dirty="0" smtClean="0"/>
              <a:t>Epic</a:t>
            </a:r>
            <a:r>
              <a:rPr lang="en-US" sz="8000" i="1" u="sng" dirty="0" smtClean="0"/>
              <a:t>: </a:t>
            </a:r>
            <a:r>
              <a:rPr lang="en-US" sz="8000" dirty="0" smtClean="0"/>
              <a:t>An epic is a long narrative poem about a larger-than-life hero who is engaged in a dangerous journey (quest) that is important to the history of a nation or people.</a:t>
            </a:r>
          </a:p>
          <a:p>
            <a:pPr marL="457200" indent="-457200">
              <a:buNone/>
            </a:pPr>
            <a:endParaRPr lang="en-US" sz="8000" b="1" u="sng" dirty="0" smtClean="0"/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371600" lvl="3" indent="-457200">
              <a:buNone/>
            </a:pPr>
            <a:r>
              <a:rPr lang="en-US" sz="7400" b="1" dirty="0" smtClean="0"/>
              <a:t>		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lang="en-US" dirty="0" smtClean="0"/>
              <a:t> 4 Elements of an Epic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0" y="2057400"/>
            <a:ext cx="7010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822960" lvl="1" indent="-457200"/>
            <a:r>
              <a:rPr lang="en-US" sz="7800" b="1" u="sng" dirty="0" smtClean="0"/>
              <a:t>1. An Epic Hero</a:t>
            </a:r>
            <a:endParaRPr lang="en-US" sz="7800" dirty="0" smtClean="0"/>
          </a:p>
          <a:p>
            <a:pPr marL="822960" lvl="1" indent="-457200"/>
            <a:r>
              <a:rPr lang="en-US" sz="7800" dirty="0" smtClean="0"/>
              <a:t>An epic focused on the adventures of a larger-than-life main character called the epic hero.</a:t>
            </a:r>
          </a:p>
          <a:p>
            <a:pPr marL="822960" lvl="1" indent="-457200"/>
            <a:r>
              <a:rPr lang="en-US" sz="7800" dirty="0" smtClean="0"/>
              <a:t>The hero is strong, brave, loyal, and virtuous– although he is sometimes flawed.</a:t>
            </a:r>
          </a:p>
          <a:p>
            <a:pPr marL="822960" lvl="1" indent="-457200"/>
            <a:endParaRPr lang="en-US" sz="7800" dirty="0" smtClean="0"/>
          </a:p>
          <a:p>
            <a:pPr marL="822960" lvl="1" indent="-457200"/>
            <a:r>
              <a:rPr lang="en-US" sz="7800" b="1" u="sng" dirty="0" smtClean="0"/>
              <a:t>2. An Epic Conflict</a:t>
            </a:r>
            <a:endParaRPr lang="en-US" sz="7800" dirty="0" smtClean="0"/>
          </a:p>
          <a:p>
            <a:pPr marL="822960" lvl="1" indent="-457200"/>
            <a:r>
              <a:rPr lang="en-US" sz="7500" dirty="0" smtClean="0"/>
              <a:t>The plot of an epic centers on the hero’s struggle against an obstacle or a series of obstacles.</a:t>
            </a:r>
          </a:p>
          <a:p>
            <a:pPr marL="822960" lvl="1" indent="-457200"/>
            <a:r>
              <a:rPr lang="en-US" sz="7500" dirty="0" smtClean="0"/>
              <a:t>The hero proves his strength, bravery, wisdom, and virtue though success in battle or adventure.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371600" lvl="3" indent="-457200">
              <a:buNone/>
            </a:pPr>
            <a:r>
              <a:rPr lang="en-US" sz="7400" b="1" dirty="0" smtClean="0"/>
              <a:t>		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There are 3 main ways to cite information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743200"/>
            <a:ext cx="7854950" cy="223837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1. Quoting</a:t>
            </a:r>
          </a:p>
          <a:p>
            <a:pPr algn="ctr"/>
            <a:r>
              <a:rPr lang="en-US" sz="3200" dirty="0" smtClean="0"/>
              <a:t>2. Paraphrasing</a:t>
            </a:r>
          </a:p>
          <a:p>
            <a:pPr algn="ctr"/>
            <a:r>
              <a:rPr lang="en-US" sz="3200" dirty="0" smtClean="0"/>
              <a:t>3. Summarizing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lang="en-US" dirty="0" smtClean="0"/>
              <a:t> 4 Elements of an Epic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0" y="2057400"/>
            <a:ext cx="7010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822960" lvl="1" indent="-457200"/>
            <a:r>
              <a:rPr lang="en-US" sz="7800" b="1" u="sng" dirty="0" smtClean="0"/>
              <a:t>3. A Heroic Quest</a:t>
            </a:r>
            <a:endParaRPr lang="en-US" sz="7800" dirty="0" smtClean="0"/>
          </a:p>
          <a:p>
            <a:pPr marL="822960" lvl="1" indent="-457200"/>
            <a:r>
              <a:rPr lang="en-US" sz="7800" dirty="0" smtClean="0"/>
              <a:t>Often, the hero’s journey takes the form of a perilous journey, or quest, in search of something of value to his people.</a:t>
            </a:r>
          </a:p>
          <a:p>
            <a:pPr marL="822960" lvl="1" indent="-457200"/>
            <a:r>
              <a:rPr lang="en-US" sz="7800" b="1" u="sng" dirty="0" smtClean="0"/>
              <a:t>4. Divine Intervention</a:t>
            </a:r>
            <a:endParaRPr lang="en-US" sz="7800" dirty="0" smtClean="0"/>
          </a:p>
          <a:p>
            <a:pPr marL="822960" lvl="1" indent="-457200"/>
            <a:r>
              <a:rPr lang="en-US" sz="7500" dirty="0" smtClean="0"/>
              <a:t>The epic hero often receives help from a god or some other supernatural source.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371600" lvl="3" indent="-457200">
              <a:buNone/>
            </a:pPr>
            <a:r>
              <a:rPr lang="en-US" sz="7400" b="1" dirty="0" smtClean="0"/>
              <a:t>		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4000" dirty="0" smtClean="0"/>
              <a:t>Punctuation Review:</a:t>
            </a:r>
            <a:br>
              <a:rPr lang="en-US" sz="4000" dirty="0" smtClean="0"/>
            </a:br>
            <a:r>
              <a:rPr lang="en-US" sz="4000" b="1" u="sng" dirty="0" smtClean="0"/>
              <a:t>Commas: 6 Basic Ways to Use Them</a:t>
            </a:r>
            <a:endParaRPr lang="en-US" sz="4000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762000" y="2057400"/>
            <a:ext cx="7010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r>
              <a:rPr lang="en-US" sz="8000" b="1" dirty="0" smtClean="0">
                <a:latin typeface="Georgia" pitchFamily="18" charset="0"/>
              </a:rPr>
              <a:t>2. Commas Delineate a Series of Items</a:t>
            </a:r>
            <a:endParaRPr lang="en-US" sz="8000" dirty="0" smtClean="0">
              <a:latin typeface="Georgia" pitchFamily="18" charset="0"/>
            </a:endParaRPr>
          </a:p>
          <a:p>
            <a:r>
              <a:rPr lang="en-US" sz="8000" dirty="0" smtClean="0">
                <a:latin typeface="Georgia" pitchFamily="18" charset="0"/>
              </a:rPr>
              <a:t>A series contains three or more items separated by commas. The items in a series can be either nouns (such as “dog”) or verb phrases (such as “get in the car”). For example,</a:t>
            </a:r>
          </a:p>
          <a:p>
            <a:pPr>
              <a:buNone/>
            </a:pPr>
            <a:endParaRPr lang="en-US" sz="8000" dirty="0" smtClean="0">
              <a:latin typeface="Georgia" pitchFamily="18" charset="0"/>
            </a:endParaRPr>
          </a:p>
          <a:p>
            <a:r>
              <a:rPr lang="en-US" sz="8000" dirty="0" smtClean="0">
                <a:latin typeface="Georgia" pitchFamily="18" charset="0"/>
              </a:rPr>
              <a:t>Ms. </a:t>
            </a:r>
            <a:r>
              <a:rPr lang="en-US" sz="8000" dirty="0" err="1" smtClean="0">
                <a:latin typeface="Georgia" pitchFamily="18" charset="0"/>
              </a:rPr>
              <a:t>Casarez</a:t>
            </a:r>
            <a:r>
              <a:rPr lang="en-US" sz="8000" dirty="0" smtClean="0">
                <a:latin typeface="Georgia" pitchFamily="18" charset="0"/>
              </a:rPr>
              <a:t> likes camping, reading, and kayaking.</a:t>
            </a:r>
          </a:p>
          <a:p>
            <a:endParaRPr lang="en-US" sz="8000" dirty="0" smtClean="0">
              <a:latin typeface="Georgia" pitchFamily="18" charset="0"/>
            </a:endParaRPr>
          </a:p>
          <a:p>
            <a:r>
              <a:rPr lang="en-US" sz="8000" dirty="0" smtClean="0">
                <a:latin typeface="Georgia" pitchFamily="18" charset="0"/>
              </a:rPr>
              <a:t>On Saturday, Ms. </a:t>
            </a:r>
            <a:r>
              <a:rPr lang="en-US" sz="8000" dirty="0" err="1" smtClean="0">
                <a:latin typeface="Georgia" pitchFamily="18" charset="0"/>
              </a:rPr>
              <a:t>Casarez</a:t>
            </a:r>
            <a:r>
              <a:rPr lang="en-US" sz="8000" dirty="0" smtClean="0">
                <a:latin typeface="Georgia" pitchFamily="18" charset="0"/>
              </a:rPr>
              <a:t> went to lunch, paid her electric bill, and cleaned her house.</a:t>
            </a:r>
          </a:p>
          <a:p>
            <a:pPr>
              <a:buNone/>
            </a:pPr>
            <a:endParaRPr lang="en-US" sz="8000" dirty="0" smtClean="0">
              <a:latin typeface="Georgia" pitchFamily="18" charset="0"/>
            </a:endParaRPr>
          </a:p>
          <a:p>
            <a:r>
              <a:rPr lang="en-US" sz="8000" dirty="0" smtClean="0">
                <a:latin typeface="Georgia" pitchFamily="18" charset="0"/>
              </a:rPr>
              <a:t>The comma follows all but the last item in the series. When using a conjunction, such as “and” or “or,” at the end of the series, remember to precede it with a comma (“. . . washed her car, and went grocery shopping”).</a:t>
            </a:r>
          </a:p>
          <a:p>
            <a:endParaRPr lang="en-US" sz="8000" dirty="0" smtClean="0">
              <a:latin typeface="Georgia" pitchFamily="18" charset="0"/>
            </a:endParaRPr>
          </a:p>
          <a:p>
            <a:pPr marL="822960" lvl="1" indent="-457200"/>
            <a:endParaRPr lang="en-US" sz="7800" b="1" dirty="0" smtClean="0"/>
          </a:p>
          <a:p>
            <a:pPr marL="457200" indent="-457200"/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371600" lvl="3" indent="-457200">
              <a:buNone/>
            </a:pPr>
            <a:r>
              <a:rPr lang="en-US" sz="7400" b="1" dirty="0" smtClean="0"/>
              <a:t>		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AutoNum type="arabicPeriod"/>
            </a:pPr>
            <a:r>
              <a:rPr lang="en-US" sz="12200" b="1" dirty="0" smtClean="0"/>
              <a:t>Always prepare your reader for the quote.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8000" b="1" dirty="0" smtClean="0"/>
              <a:t>A quotation should never suddenly appear out 		of nowhere. 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Make sure the quotation builds off of or proves 		what was said in the sentence immediately 			before it. </a:t>
            </a:r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457200" indent="-457200"/>
            <a:endParaRPr lang="en-US" sz="8000" b="1" dirty="0" smtClean="0"/>
          </a:p>
          <a:p>
            <a:pPr marL="1920240" lvl="5" indent="-457200"/>
            <a:r>
              <a:rPr lang="en-US" sz="8000" b="1" u="sng" dirty="0" smtClean="0"/>
              <a:t>ORIGINAL: </a:t>
            </a:r>
          </a:p>
          <a:p>
            <a:pPr marL="1920240" lvl="5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shadow of a cloud moved across the field of grain and she saw the river through the trees.</a:t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SMOOTHLY INTEGRATED QUOTATION: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Hemingway uses the image of a momentary darkness to suggest the woman's growing disillusionment. After her quarrel with the man, "[t]he shadow of a cloud moved across the field of grain . . ." (21). 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2. Follow up your quotation!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8000" b="1" dirty="0" smtClean="0"/>
              <a:t>Avoid ending a paragraph with a quote– it’s your 		paper, end with something that YOU have to say.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The sentence AFTER a quote should always 			comment on the significance of the quote itself.</a:t>
            </a:r>
          </a:p>
          <a:p>
            <a:pPr marL="457200" indent="-457200">
              <a:buNone/>
            </a:pPr>
            <a:r>
              <a:rPr lang="en-US" sz="8000" b="1" dirty="0" smtClean="0"/>
              <a:t>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457200" indent="-457200"/>
            <a:endParaRPr lang="en-US" sz="8000" b="1" dirty="0" smtClean="0"/>
          </a:p>
          <a:p>
            <a:pPr marL="1920240" lvl="5" indent="-457200"/>
            <a:r>
              <a:rPr lang="en-US" sz="8000" b="1" u="sng" dirty="0" smtClean="0"/>
              <a:t>ORIGINAL: </a:t>
            </a:r>
          </a:p>
          <a:p>
            <a:pPr marL="1920240" lvl="5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shadow of a cloud moved across the field of grain and she saw the river through the trees.</a:t>
            </a:r>
            <a:br>
              <a:rPr lang="en-US" sz="8000" b="1" dirty="0" smtClean="0"/>
            </a:b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SMOOTHLY INTEGRATED QUOTATION: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Hemingway uses the image of a momentary darkness to suggest the woman's growing disillusionment. After her quarrel with the man, "[t]he shadow of a cloud moved across the field of grain . . ." (21). A similar shadow gradually develops over their relationship.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457200" indent="-457200">
              <a:buNone/>
            </a:pP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3. Integrate the quote INTO your text.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8000" b="1" dirty="0" smtClean="0"/>
              <a:t>Use your </a:t>
            </a:r>
            <a:r>
              <a:rPr lang="en-US" sz="8000" b="1" u="sng" dirty="0" smtClean="0"/>
              <a:t>own words </a:t>
            </a:r>
            <a:r>
              <a:rPr lang="en-US" sz="8000" b="1" dirty="0" smtClean="0"/>
              <a:t>to introduce a quotation.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Usually, you will want to transition by using the 		author’s name. </a:t>
            </a:r>
          </a:p>
          <a:p>
            <a:pPr marL="457200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7200" b="1" dirty="0" smtClean="0"/>
              <a:t>	</a:t>
            </a:r>
            <a:r>
              <a:rPr lang="en-US" sz="8000" b="1" dirty="0" smtClean="0"/>
              <a:t>Read it out loud. If it sounds too sudden and abrupt, you need an effective transition.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7620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11200" b="1" dirty="0" smtClean="0"/>
              <a:t>For example:</a:t>
            </a:r>
          </a:p>
          <a:p>
            <a:pPr marL="1920240" lvl="5" indent="-457200">
              <a:buNone/>
            </a:pPr>
            <a:r>
              <a:rPr lang="en-US" sz="8000" b="1" dirty="0" smtClean="0"/>
              <a:t/>
            </a:r>
            <a:br>
              <a:rPr lang="en-US" sz="8000" b="1" dirty="0" smtClean="0"/>
            </a:br>
            <a:r>
              <a:rPr lang="en-US" sz="8000" b="1" u="sng" dirty="0" smtClean="0"/>
              <a:t>THIS: 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Hemingway uses the image of a momentary darkness to suggest the woman's growing disillusionment. After her quarrel with the man, "[t]he shadow of a cloud moved across the field of grain . . ." (21). A similar shadow gradually develops over their relationship.</a:t>
            </a:r>
            <a:r>
              <a:rPr lang="en-US" sz="8000" dirty="0" smtClean="0"/>
              <a:t/>
            </a:r>
            <a:br>
              <a:rPr lang="en-US" sz="8000" dirty="0" smtClean="0"/>
            </a:br>
            <a:endParaRPr lang="en-US" sz="8000" b="1" dirty="0" smtClean="0"/>
          </a:p>
          <a:p>
            <a:pPr marL="457200" indent="-457200"/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</a:t>
            </a:r>
            <a:r>
              <a:rPr lang="en-US" sz="8000" b="1" u="sng" dirty="0" smtClean="0"/>
              <a:t>NOT:</a:t>
            </a:r>
          </a:p>
          <a:p>
            <a:pPr marL="1920240" lvl="5" indent="-457200">
              <a:buNone/>
            </a:pPr>
            <a:endParaRPr lang="en-US" sz="8000" b="1" dirty="0" smtClean="0"/>
          </a:p>
          <a:p>
            <a:pPr marL="1920240" lvl="5" indent="-457200">
              <a:buNone/>
            </a:pPr>
            <a:r>
              <a:rPr lang="en-US" sz="8000" b="1" dirty="0" smtClean="0"/>
              <a:t>	The image of a momentary darkness suggests the woman's growing disillusionment. “The shadow of a cloud moved across the field of grain . . ." (21). A similar shadow gradually develops over their relationship.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14400" y="685800"/>
            <a:ext cx="6858000" cy="1362075"/>
          </a:xfrm>
        </p:spPr>
        <p:txBody>
          <a:bodyPr/>
          <a:lstStyle/>
          <a:p>
            <a:r>
              <a:rPr smtClean="0"/>
              <a:t>Rules for Using Quotes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0" y="2057400"/>
            <a:ext cx="7772400" cy="1509713"/>
          </a:xfrm>
        </p:spPr>
        <p:txBody>
          <a:bodyPr>
            <a:normAutofit fontScale="25000" lnSpcReduction="20000"/>
          </a:bodyPr>
          <a:lstStyle/>
          <a:p>
            <a:pPr marL="1371600" lvl="3" indent="-457200">
              <a:buNone/>
            </a:pPr>
            <a:r>
              <a:rPr lang="en-US" sz="12200" b="1" dirty="0" smtClean="0"/>
              <a:t>4. Maintain a smooth sentence style. </a:t>
            </a:r>
          </a:p>
          <a:p>
            <a:pPr marL="457200" indent="-457200"/>
            <a:endParaRPr lang="en-US" dirty="0" smtClean="0"/>
          </a:p>
          <a:p>
            <a:pPr marL="457200" indent="-457200"/>
            <a:r>
              <a:rPr lang="en-US" dirty="0" smtClean="0"/>
              <a:t>		</a:t>
            </a:r>
            <a:r>
              <a:rPr lang="en-US" sz="8000" b="1" dirty="0" smtClean="0"/>
              <a:t>Use only the most effective part of the quote.</a:t>
            </a:r>
          </a:p>
          <a:p>
            <a:pPr marL="457200" indent="-457200"/>
            <a:endParaRPr lang="en-US" sz="8000" b="1" dirty="0" smtClean="0"/>
          </a:p>
          <a:p>
            <a:pPr marL="457200" indent="-457200"/>
            <a:r>
              <a:rPr lang="en-US" sz="8000" b="1" dirty="0" smtClean="0"/>
              <a:t>		Usually, you will want to transition by using the 		author’s name. 	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178</TotalTime>
  <Words>480</Words>
  <Application>Microsoft Office PowerPoint</Application>
  <PresentationFormat>On-screen Show (4:3)</PresentationFormat>
  <Paragraphs>204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Constantia</vt:lpstr>
      <vt:lpstr>Georgia</vt:lpstr>
      <vt:lpstr>Wingdings 2</vt:lpstr>
      <vt:lpstr>Flow</vt:lpstr>
      <vt:lpstr>How To Cite  Textual Evidence</vt:lpstr>
      <vt:lpstr>There are 3 main ways to cite information:</vt:lpstr>
      <vt:lpstr>Rules for Using Quotes</vt:lpstr>
      <vt:lpstr>PowerPoint Presentation</vt:lpstr>
      <vt:lpstr>Rules for Using Quotes</vt:lpstr>
      <vt:lpstr>PowerPoint Presentation</vt:lpstr>
      <vt:lpstr>Rules for Using Quotes</vt:lpstr>
      <vt:lpstr>PowerPoint Presentation</vt:lpstr>
      <vt:lpstr>Rules for Using Quotes</vt:lpstr>
      <vt:lpstr>PowerPoint Presentation</vt:lpstr>
      <vt:lpstr>Rules for Using Quotes</vt:lpstr>
      <vt:lpstr>PowerPoint Presentation</vt:lpstr>
      <vt:lpstr>Rules for Using Quotes</vt:lpstr>
      <vt:lpstr>PowerPoint Presentation</vt:lpstr>
      <vt:lpstr>Rules for Using Quotes</vt:lpstr>
      <vt:lpstr>Quotes, continued…</vt:lpstr>
      <vt:lpstr>Works Cited</vt:lpstr>
      <vt:lpstr>Epics</vt:lpstr>
      <vt:lpstr> 4 Elements of an Epic</vt:lpstr>
      <vt:lpstr> 4 Elements of an Epic</vt:lpstr>
      <vt:lpstr> Punctuation Review: Commas: 6 Basic Ways to Use Them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Cite  Textual Evidence</dc:title>
  <dc:creator>Mannymade</dc:creator>
  <cp:lastModifiedBy>Tari Clement</cp:lastModifiedBy>
  <cp:revision>21</cp:revision>
  <dcterms:created xsi:type="dcterms:W3CDTF">2010-07-08T18:01:45Z</dcterms:created>
  <dcterms:modified xsi:type="dcterms:W3CDTF">2016-11-04T00:58:45Z</dcterms:modified>
</cp:coreProperties>
</file>